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5"/>
  </p:notesMasterIdLst>
  <p:sldIdLst>
    <p:sldId id="278" r:id="rId2"/>
    <p:sldId id="279" r:id="rId3"/>
    <p:sldId id="294" r:id="rId4"/>
    <p:sldId id="280" r:id="rId5"/>
    <p:sldId id="295" r:id="rId6"/>
    <p:sldId id="296" r:id="rId7"/>
    <p:sldId id="281" r:id="rId8"/>
    <p:sldId id="299" r:id="rId9"/>
    <p:sldId id="300" r:id="rId10"/>
    <p:sldId id="297" r:id="rId11"/>
    <p:sldId id="302" r:id="rId12"/>
    <p:sldId id="303" r:id="rId13"/>
    <p:sldId id="293" r:id="rId14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86" d="100"/>
          <a:sy n="86" d="100"/>
        </p:scale>
        <p:origin x="562" y="5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9934" y="328473"/>
            <a:ext cx="6986726" cy="2383921"/>
          </a:xfrm>
        </p:spPr>
        <p:txBody>
          <a:bodyPr/>
          <a:lstStyle/>
          <a:p>
            <a:r>
              <a:rPr lang="ru-RU" dirty="0"/>
              <a:t>Практикум. </a:t>
            </a:r>
            <a:r>
              <a:rPr lang="ru-RU" dirty="0" err="1"/>
              <a:t>Внимание.память.Мышление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71E-84F8-15D1-899F-BA9805382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Мышление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2361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A0C8A-6A6F-6E18-B5C5-7142D8FB9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59" y="598799"/>
            <a:ext cx="3932237" cy="18687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Исследование аналитичности мышления</a:t>
            </a:r>
            <a:br>
              <a:rPr lang="ru-RU" sz="2000" dirty="0"/>
            </a:br>
            <a:endParaRPr lang="ru-UA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312C3C-D6D4-0061-7BED-44706CEFE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Числовые ряды</a:t>
            </a:r>
          </a:p>
          <a:p>
            <a:pPr marL="0" indent="0">
              <a:buNone/>
            </a:pPr>
            <a:r>
              <a:rPr lang="ru-RU" dirty="0"/>
              <a:t>1.	2  4  6  8  10  12  14 ... ...</a:t>
            </a:r>
          </a:p>
          <a:p>
            <a:pPr marL="0" indent="0">
              <a:buNone/>
            </a:pPr>
            <a:r>
              <a:rPr lang="ru-RU" dirty="0"/>
              <a:t>2.	6  9  12  15  18  21  24 ... ...</a:t>
            </a:r>
          </a:p>
          <a:p>
            <a:pPr marL="0" indent="0">
              <a:buNone/>
            </a:pPr>
            <a:r>
              <a:rPr lang="ru-RU" dirty="0"/>
              <a:t>3.	3  6  12  24  48  96  192 ... ...</a:t>
            </a:r>
          </a:p>
          <a:p>
            <a:pPr marL="0" indent="0">
              <a:buNone/>
            </a:pPr>
            <a:r>
              <a:rPr lang="ru-RU" dirty="0"/>
              <a:t>4.	4  5  8  9  12  13  16 ... ...</a:t>
            </a:r>
          </a:p>
          <a:p>
            <a:pPr marL="0" indent="0">
              <a:buNone/>
            </a:pPr>
            <a:r>
              <a:rPr lang="ru-RU" dirty="0"/>
              <a:t>5.	22  19  17  14  12  9  7 ... ...</a:t>
            </a:r>
          </a:p>
          <a:p>
            <a:pPr marL="0" indent="0">
              <a:buNone/>
            </a:pPr>
            <a:r>
              <a:rPr lang="ru-RU" dirty="0"/>
              <a:t>6.	39  38  36  33  29  24  18 ... ...</a:t>
            </a:r>
          </a:p>
          <a:p>
            <a:pPr marL="0" indent="0">
              <a:buNone/>
            </a:pPr>
            <a:r>
              <a:rPr lang="ru-RU" dirty="0"/>
              <a:t>7.	16  8  4  2  1  1/2  1/4 ... ...</a:t>
            </a:r>
          </a:p>
          <a:p>
            <a:pPr marL="0" indent="0">
              <a:buNone/>
            </a:pPr>
            <a:r>
              <a:rPr lang="ru-RU" dirty="0"/>
              <a:t>8.	1  4  9  16  25  36  49 ... ...</a:t>
            </a:r>
          </a:p>
          <a:p>
            <a:pPr marL="0" indent="0">
              <a:buNone/>
            </a:pPr>
            <a:r>
              <a:rPr lang="ru-RU" dirty="0"/>
              <a:t>9.	21  18  16  15  12  10  9 ... ...</a:t>
            </a:r>
          </a:p>
          <a:p>
            <a:pPr marL="0" indent="0">
              <a:buNone/>
            </a:pPr>
            <a:r>
              <a:rPr lang="ru-RU" dirty="0"/>
              <a:t>10.	3  6  8  16  18  36  38 ... ...</a:t>
            </a:r>
          </a:p>
          <a:p>
            <a:pPr marL="0" indent="0">
              <a:buNone/>
            </a:pPr>
            <a:r>
              <a:rPr lang="ru-RU" dirty="0"/>
              <a:t>11.	12  7  10  5  8  3  6 ... ...</a:t>
            </a:r>
          </a:p>
          <a:p>
            <a:pPr marL="0" indent="0">
              <a:buNone/>
            </a:pPr>
            <a:r>
              <a:rPr lang="ru-RU" dirty="0"/>
              <a:t>12.	2  8  9  27  30  90  93 ... ...</a:t>
            </a:r>
          </a:p>
          <a:p>
            <a:pPr marL="0" indent="0">
              <a:buNone/>
            </a:pPr>
            <a:r>
              <a:rPr lang="ru-RU" dirty="0"/>
              <a:t>13.	8  16  9  18  11  22  15 ... ...</a:t>
            </a:r>
          </a:p>
          <a:p>
            <a:pPr marL="0" indent="0">
              <a:buNone/>
            </a:pPr>
            <a:r>
              <a:rPr lang="ru-RU" dirty="0"/>
              <a:t>14.	7  21  18  6  18  15  5 ... ...</a:t>
            </a:r>
          </a:p>
          <a:p>
            <a:pPr marL="0" indent="0">
              <a:buNone/>
            </a:pPr>
            <a:r>
              <a:rPr lang="ru-RU" dirty="0"/>
              <a:t>15.	10  6  9  18  14  17  34 ...</a:t>
            </a:r>
            <a:endParaRPr lang="ru-UA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F3A300-1263-1DE0-1621-E469539F9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dirty="0"/>
              <a:t>	С помощью </a:t>
            </a:r>
            <a:r>
              <a:rPr lang="ru-RU" dirty="0" err="1"/>
              <a:t>субтеста</a:t>
            </a:r>
            <a:r>
              <a:rPr lang="ru-RU" dirty="0"/>
              <a:t> шкалы </a:t>
            </a:r>
            <a:r>
              <a:rPr lang="ru-RU" dirty="0" err="1"/>
              <a:t>Р.Амтхауэра</a:t>
            </a:r>
            <a:r>
              <a:rPr lang="ru-RU" dirty="0"/>
              <a:t> определяется уровень развития аналитичности мышления.</a:t>
            </a:r>
          </a:p>
          <a:p>
            <a:pPr algn="just"/>
            <a:r>
              <a:rPr lang="ru-RU" dirty="0"/>
              <a:t>	Аналитичность является важной характеристикой мышления. В данном случае – индуктивности мышления и способности оперировать (числами). Она представляет собой главный компонент способности теоретизировать, находить причинно-следственные связи между явлениями, составляет основу общих способностей и необходима для успешного овладения человеком разными видами деятельности.</a:t>
            </a:r>
            <a:endParaRPr lang="ru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F76581-9A75-DF45-B6CE-B5D56BA7D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72911E-5399-C474-C934-4E4656C17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11" y="266553"/>
            <a:ext cx="324945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72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B5710-5C31-EC22-5528-D1DFF2D7E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ru-RU" dirty="0"/>
              <a:t>Методика </a:t>
            </a:r>
            <a:r>
              <a:rPr lang="en-US" dirty="0"/>
              <a:t>“</a:t>
            </a:r>
            <a:r>
              <a:rPr lang="ru-RU" dirty="0"/>
              <a:t>Анаграммы</a:t>
            </a:r>
            <a:r>
              <a:rPr lang="en-US" dirty="0"/>
              <a:t>”</a:t>
            </a:r>
            <a:endParaRPr lang="ru-UA" dirty="0"/>
          </a:p>
        </p:txBody>
      </p:sp>
      <p:pic>
        <p:nvPicPr>
          <p:cNvPr id="7" name="Объект 6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AC41FFC2-E059-02FC-F973-AF6B8B231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402842"/>
            <a:ext cx="6172200" cy="4042791"/>
          </a:xfrm>
          <a:prstGeom prst="rect">
            <a:avLst/>
          </a:prstGeom>
          <a:noFill/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5E34E8B-5133-CC7E-4A95-B71E72819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1500" b="0" i="0" dirty="0">
                <a:effectLst/>
              </a:rPr>
              <a:t>  	Методика предназначена главным образом для выявления комбинаторных способностей, уровня беглости абстрактно-логического мышления. На результат оказывает также большое значение способности к обобщению, умение выделять существенные признаки, объём словарного запаса испытуемого. </a:t>
            </a:r>
          </a:p>
          <a:p>
            <a:pPr algn="just">
              <a:lnSpc>
                <a:spcPct val="90000"/>
              </a:lnSpc>
            </a:pPr>
            <a:r>
              <a:rPr lang="ru-RU" sz="1500" b="0" i="0" dirty="0">
                <a:effectLst/>
              </a:rPr>
              <a:t>	Стимульный материал включает двенадцать наборов анаграмм. В каждом наборе имеется четыре анаграммы. Одна анаграмма является "лишней", то есть не подпадает под некую категорию, общую для остальных трёх слов.</a:t>
            </a:r>
          </a:p>
          <a:p>
            <a:pPr>
              <a:lnSpc>
                <a:spcPct val="90000"/>
              </a:lnSpc>
            </a:pPr>
            <a:r>
              <a:rPr lang="ru-RU" sz="1500" dirty="0"/>
              <a:t>	Возраст 16+</a:t>
            </a:r>
            <a:endParaRPr lang="ru-UA" sz="1500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3089C44-132C-DFEA-0EA1-E82862593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1800" dirty="0"/>
              <a:t>Мышление</a:t>
            </a:r>
            <a:endParaRPr lang="en-US" sz="18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E68DCD-2C16-85CB-651B-77DD0A62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05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Mirjam Nilsson​</a:t>
            </a:r>
          </a:p>
          <a:p>
            <a:r>
              <a:rPr lang="en-US" dirty="0"/>
              <a:t>mirjam@contoso.com</a:t>
            </a:r>
          </a:p>
          <a:p>
            <a:r>
              <a:rPr lang="en-US" dirty="0"/>
              <a:t>www.contoso.com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FCF01B-95DD-9A73-2143-B64FD541E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854387"/>
            <a:ext cx="5693664" cy="768096"/>
          </a:xfrm>
        </p:spPr>
        <p:txBody>
          <a:bodyPr/>
          <a:lstStyle/>
          <a:p>
            <a:r>
              <a:rPr lang="ru-RU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Содержание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1867915"/>
            <a:ext cx="6232834" cy="435533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Тест «Корректурная проба» </a:t>
            </a:r>
            <a:r>
              <a:rPr lang="ru-RU" dirty="0" err="1"/>
              <a:t>Б.Бурдона</a:t>
            </a:r>
            <a:r>
              <a:rPr lang="ru-RU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Методика </a:t>
            </a:r>
            <a:r>
              <a:rPr lang="ru-RU" dirty="0" err="1"/>
              <a:t>Мюнстерберга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Методика запоминания 10 слов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Исследование объема кратковременной памяти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Исследование аналитичности мышления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Методика “Анаграммы”</a:t>
            </a:r>
            <a:br>
              <a:rPr lang="ru-RU" dirty="0"/>
            </a:b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21A30A-4E8E-42DC-82B6-183FF168D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uk-UA" dirty="0" err="1"/>
              <a:t>Корректурная</a:t>
            </a:r>
            <a:r>
              <a:rPr lang="uk-UA" dirty="0"/>
              <a:t> проба</a:t>
            </a:r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A822B6-BA98-0CC2-FFF8-B567CFDE1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1495425"/>
            <a:ext cx="6172200" cy="3857624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994C857-DE7C-99D2-2543-C21173BA4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	Корректурные пробы − задания, сутью которых является исправление ошибок или нахождение необходимых букв, цифр или знаков. К «буквенным тестам» относятся методики Бурдона, Анфимова, Иванова-Смоленского и др.</a:t>
            </a:r>
          </a:p>
          <a:p>
            <a:pPr algn="just"/>
            <a:r>
              <a:rPr lang="ru-RU" dirty="0"/>
              <a:t>	Впервые корректурная проба была предложена фр. психологом </a:t>
            </a:r>
            <a:r>
              <a:rPr lang="ru-RU" dirty="0" err="1"/>
              <a:t>Б.Бурдоном</a:t>
            </a:r>
            <a:r>
              <a:rPr lang="ru-RU" dirty="0"/>
              <a:t> в 1895 г. (</a:t>
            </a:r>
            <a:r>
              <a:rPr lang="ru-RU" dirty="0" err="1"/>
              <a:t>Bourdon</a:t>
            </a:r>
            <a:r>
              <a:rPr lang="ru-RU" dirty="0"/>
              <a:t>-Test, Test </a:t>
            </a:r>
            <a:r>
              <a:rPr lang="ru-RU" dirty="0" err="1"/>
              <a:t>de</a:t>
            </a:r>
            <a:r>
              <a:rPr lang="ru-RU" dirty="0"/>
              <a:t> </a:t>
            </a:r>
            <a:r>
              <a:rPr lang="ru-RU" dirty="0" err="1"/>
              <a:t>barrage</a:t>
            </a:r>
            <a:r>
              <a:rPr lang="ru-RU" dirty="0"/>
              <a:t>).</a:t>
            </a:r>
          </a:p>
          <a:p>
            <a:pPr algn="just"/>
            <a:r>
              <a:rPr lang="ru-RU" dirty="0"/>
              <a:t>	Исследование проводится при помощи специальных бланков, широкоформатных таблиц или выведения стимульного материала на экран монитора с рядами расположенных в случайном порядке вербальных знаков.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79BF09A-F266-3BDE-9943-37DE02FDB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uk-UA" sz="1800" dirty="0" err="1"/>
              <a:t>Внимание</a:t>
            </a:r>
            <a:endParaRPr lang="en-US" sz="180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6A1E8BB-E8B0-4D4D-14B1-D3E91120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5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1600200"/>
          </a:xfrm>
        </p:spPr>
        <p:txBody>
          <a:bodyPr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500" dirty="0"/>
              <a:t>Корректурная проба с кольцами </a:t>
            </a:r>
            <a:r>
              <a:rPr lang="ru-RU" sz="2500" dirty="0" err="1"/>
              <a:t>Ландольта</a:t>
            </a:r>
            <a:endParaRPr lang="en-US" sz="25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F2F7A7-AD27-0FB6-50F3-F969E13A1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442" y="987425"/>
            <a:ext cx="4747691" cy="4873625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0263"/>
            <a:ext cx="3932237" cy="381158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1500" dirty="0"/>
              <a:t>	Корректурные таблицы используют для количественной оценки функции внимания, скорости переработки информации (СПИ). Также может использоваться для диагностики умственной работоспособности, представляет собой невербальный тест достижений, удобна для обследования детей младшего возраста.</a:t>
            </a:r>
          </a:p>
          <a:p>
            <a:pPr algn="just">
              <a:lnSpc>
                <a:spcPct val="90000"/>
              </a:lnSpc>
            </a:pPr>
            <a:r>
              <a:rPr lang="ru-RU" sz="1500" dirty="0"/>
              <a:t>Задание состоит в том, что обследуемому предлагается с максимальной скоростью просмотреть бланк (всего 1014 колец) и зачеркнуть в нем кольца с определенно направленным положением разрыва. Кольца имеют 8 возможных положений разрыва, относительно равномерно встречающихся в каждой таблице.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r>
              <a:rPr lang="ru-RU" sz="1800" dirty="0"/>
              <a:t>Внимание</a:t>
            </a:r>
            <a:endParaRPr lang="en-US" sz="18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01CC0-6468-A98D-E291-39C51D223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1300" dirty="0"/>
              <a:t>	</a:t>
            </a:r>
            <a:r>
              <a:rPr lang="ru-RU" sz="2400" dirty="0"/>
              <a:t>Методика </a:t>
            </a:r>
            <a:r>
              <a:rPr lang="ru-RU" sz="2400" dirty="0" err="1"/>
              <a:t>Мюнстерберга</a:t>
            </a:r>
            <a:br>
              <a:rPr lang="ru-RU" sz="1300" dirty="0"/>
            </a:br>
            <a:endParaRPr lang="ru-UA" sz="1300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EF3B86F-9E3D-3427-F978-1FBD0857F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2382679"/>
            <a:ext cx="6172200" cy="2083116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1D640E1-582D-D52C-5C8B-33041BD61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	Направлена на определение уровня избирательности внимания.</a:t>
            </a:r>
          </a:p>
          <a:p>
            <a:pPr algn="just"/>
            <a:r>
              <a:rPr lang="ru-RU" dirty="0"/>
              <a:t>	Рекомендована для использования при психологическом профотборе лиц на специальности, требующие помехоустойчивости, развитой избирательности и концентрации внимания. Методика может использоваться как индивидуально, так и при групповом исследовании.</a:t>
            </a:r>
            <a:endParaRPr lang="ru-UA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B27845-A11F-3D37-A095-77D26B212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C92927-1EE6-95F5-45DC-8048E4415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8" y="347450"/>
            <a:ext cx="324945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9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91143-BE64-79EB-869A-481280AA6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6431"/>
            <a:ext cx="3932237" cy="218390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3200" dirty="0"/>
              <a:t>Методика </a:t>
            </a:r>
            <a:r>
              <a:rPr lang="ru-RU" sz="3200" dirty="0" err="1"/>
              <a:t>Мюнстерберга</a:t>
            </a:r>
            <a:br>
              <a:rPr lang="ru-RU" dirty="0"/>
            </a:br>
            <a:endParaRPr lang="ru-UA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72F412-E84B-3759-A28C-9D8DA5B2C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sz="2000" i="1" dirty="0"/>
              <a:t>Обработка данных</a:t>
            </a:r>
          </a:p>
          <a:p>
            <a:pPr algn="ctr"/>
            <a:endParaRPr lang="ru-RU" sz="2000" dirty="0"/>
          </a:p>
          <a:p>
            <a:pPr algn="just"/>
            <a:r>
              <a:rPr lang="ru-RU" sz="2000" dirty="0"/>
              <a:t>	Оценивается количество выделенных слов и количество  ошибок (пропущенных и неверно выделенных слов). </a:t>
            </a:r>
          </a:p>
          <a:p>
            <a:pPr algn="just"/>
            <a:r>
              <a:rPr lang="ru-RU" sz="2000" dirty="0"/>
              <a:t>	Всего в 11 строках теста 25 слов.</a:t>
            </a:r>
          </a:p>
          <a:p>
            <a:pPr algn="just"/>
            <a:r>
              <a:rPr lang="ru-RU" sz="2000" dirty="0"/>
              <a:t>	Правильные ответы: солнце, район, новость, факт, экзамен, прокурор, теория, хоккей, трон, телевизор, память, восприятие, любовь, спектакль, радость, народ, репортаж, конкурс, личность, плавание, комедия, отчаяние, лаборатория, основание, психиатрия.</a:t>
            </a:r>
          </a:p>
          <a:p>
            <a:pPr algn="ctr"/>
            <a:endParaRPr lang="ru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89F622-C14B-20AC-4CF4-7D0C18AB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6E8E83-71B6-8564-F85C-6984549CB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697" y="1624614"/>
            <a:ext cx="7010105" cy="35805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E67C21-14F1-A5C0-8222-53573E0AA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8" y="149368"/>
            <a:ext cx="324945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10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Память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C01D0-5E8F-9377-B14D-6B578C67B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ru-RU" sz="2000" dirty="0"/>
              <a:t>Методика запоминания 10 слов</a:t>
            </a:r>
            <a:endParaRPr lang="ru-UA" sz="2000" dirty="0"/>
          </a:p>
        </p:txBody>
      </p:sp>
      <p:pic>
        <p:nvPicPr>
          <p:cNvPr id="7" name="Объект 6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9F5BF19A-DBA8-E50A-F27C-DF5AAFAD5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487710"/>
            <a:ext cx="6172200" cy="3873055"/>
          </a:xfrm>
          <a:prstGeom prst="rect">
            <a:avLst/>
          </a:prstGeom>
          <a:noFill/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AF41090-5DE4-165B-F67F-9ECB04A53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	Используется при необходимости подтверждения </a:t>
            </a:r>
          </a:p>
          <a:p>
            <a:pPr algn="just"/>
            <a:r>
              <a:rPr lang="ru-RU" dirty="0"/>
              <a:t>клинически выявляемых расстройств памяти, ее незначительно ухудшения или, когда пациент жалуется на снижение памяти.</a:t>
            </a:r>
          </a:p>
          <a:p>
            <a:pPr algn="just"/>
            <a:r>
              <a:rPr lang="ru-RU" dirty="0"/>
              <a:t>	Методика направлена на изучение способности к непосредственному краткосрочному или долговременному, произвольному и непроизвольному запоминанию.</a:t>
            </a:r>
            <a:endParaRPr lang="ru-UA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D4FBE18-3D83-D9B9-3B14-1B619D683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1800" dirty="0"/>
              <a:t>Память</a:t>
            </a:r>
            <a:endParaRPr lang="en-US" sz="18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8CEFF7-031C-37D3-37F6-230A5B85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10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6A1D8-A341-EF0D-9B0D-02656AF9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29557"/>
          </a:xfrm>
        </p:spPr>
        <p:txBody>
          <a:bodyPr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500" dirty="0"/>
              <a:t>Исследование объема кратковременной памяти</a:t>
            </a:r>
            <a:endParaRPr lang="ru-UA" sz="1500" dirty="0"/>
          </a:p>
        </p:txBody>
      </p:sp>
      <p:pic>
        <p:nvPicPr>
          <p:cNvPr id="7" name="Объект 6" descr="Изображение выглядит как календарь&#10;&#10;Автоматически созданное описание">
            <a:extLst>
              <a:ext uri="{FF2B5EF4-FFF2-40B4-BE49-F238E27FC236}">
                <a16:creationId xmlns:a16="http://schemas.microsoft.com/office/drawing/2014/main" id="{1E00F628-CE37-6FF5-E5C2-F4BB5BB086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5789574" y="987425"/>
            <a:ext cx="4959428" cy="4873625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7C3BA0D-33CB-133C-7A24-9435429D3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65411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	Процедура исследования включает четыре одинаковые серии. Человеку предъявляется последовательно 7 рядов цифр, содержащих от 4 до 10 элементов. В каждой серии экспериментатор зачитывает один из 4 наборов цифровых рядов.</a:t>
            </a:r>
          </a:p>
          <a:p>
            <a:pPr algn="ctr"/>
            <a:r>
              <a:rPr lang="ru-RU" b="1" dirty="0"/>
              <a:t>Обработка результатов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 err="1"/>
              <a:t>Пк</a:t>
            </a:r>
            <a:r>
              <a:rPr lang="ru-RU" dirty="0"/>
              <a:t> – обозначение объема кратковременной памяти,</a:t>
            </a:r>
          </a:p>
          <a:p>
            <a:pPr algn="just"/>
            <a:r>
              <a:rPr lang="ru-RU" dirty="0"/>
              <a:t>А – наибольшая длина ряда, который испытуемый во всех опытах воспроизвел правильно;</a:t>
            </a:r>
          </a:p>
          <a:p>
            <a:pPr algn="just"/>
            <a:r>
              <a:rPr lang="ru-RU" dirty="0"/>
              <a:t>С – количество правильно воспроизведенных рядов, больших чем А;</a:t>
            </a:r>
          </a:p>
          <a:p>
            <a:pPr algn="just"/>
            <a:r>
              <a:rPr lang="ru-RU" dirty="0"/>
              <a:t>n – число серий опыта, в данном случае – 4.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FBC09B-4C5F-FF80-3575-D67B4118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710922-390B-57AC-E451-B4F9460E4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06" y="3801445"/>
            <a:ext cx="1905000" cy="6572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9EB965-8267-74BF-F137-760B396DA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88" y="347450"/>
            <a:ext cx="324945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92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{358ACC4C-954C-4354-AE71-9136D97B2DF8}tf78438558_win32</Template>
  <TotalTime>7588</TotalTime>
  <Words>822</Words>
  <Application>Microsoft Office PowerPoint</Application>
  <PresentationFormat>Широкоэкранный</PresentationFormat>
  <Paragraphs>81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Sabon Next LT</vt:lpstr>
      <vt:lpstr>Тема Office</vt:lpstr>
      <vt:lpstr>Практикум. Внимание.память.Мышление </vt:lpstr>
      <vt:lpstr>Содержание</vt:lpstr>
      <vt:lpstr>Корректурная проба</vt:lpstr>
      <vt:lpstr>Корректурная проба с кольцами Ландольта</vt:lpstr>
      <vt:lpstr> Методика Мюнстерберга </vt:lpstr>
      <vt:lpstr>        Методика Мюнстерберга </vt:lpstr>
      <vt:lpstr>Память</vt:lpstr>
      <vt:lpstr>Методика запоминания 10 слов</vt:lpstr>
      <vt:lpstr>Исследование объема кратковременной памяти</vt:lpstr>
      <vt:lpstr>Мышление</vt:lpstr>
      <vt:lpstr>Исследование аналитичности мышления </vt:lpstr>
      <vt:lpstr>Методика “Анаграммы”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Практикум. Внимание.память.Мышление </dc:title>
  <dc:subject/>
  <dc:creator>Oleksandra Loshenko</dc:creator>
  <cp:lastModifiedBy>Oleksandra Loshenko</cp:lastModifiedBy>
  <cp:revision>15</cp:revision>
  <dcterms:created xsi:type="dcterms:W3CDTF">2023-03-08T12:24:43Z</dcterms:created>
  <dcterms:modified xsi:type="dcterms:W3CDTF">2023-03-25T06:53:22Z</dcterms:modified>
</cp:coreProperties>
</file>