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8"/>
  </p:notesMasterIdLst>
  <p:sldIdLst>
    <p:sldId id="278" r:id="rId2"/>
    <p:sldId id="279" r:id="rId3"/>
    <p:sldId id="280" r:id="rId4"/>
    <p:sldId id="281" r:id="rId5"/>
    <p:sldId id="283" r:id="rId6"/>
    <p:sldId id="284" r:id="rId7"/>
    <p:sldId id="282" r:id="rId8"/>
    <p:sldId id="292" r:id="rId9"/>
    <p:sldId id="290" r:id="rId10"/>
    <p:sldId id="294" r:id="rId11"/>
    <p:sldId id="295" r:id="rId12"/>
    <p:sldId id="297" r:id="rId13"/>
    <p:sldId id="296" r:id="rId14"/>
    <p:sldId id="298" r:id="rId15"/>
    <p:sldId id="299" r:id="rId16"/>
    <p:sldId id="293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87" y="1358284"/>
            <a:ext cx="7066625" cy="1833416"/>
          </a:xfrm>
        </p:spPr>
        <p:txBody>
          <a:bodyPr/>
          <a:lstStyle/>
          <a:p>
            <a:r>
              <a:rPr lang="uk-UA" dirty="0"/>
              <a:t>Практикум</a:t>
            </a:r>
            <a:br>
              <a:rPr lang="uk-UA" dirty="0"/>
            </a:br>
            <a:r>
              <a:rPr lang="uk-UA" dirty="0" err="1"/>
              <a:t>Воображение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 err="1"/>
              <a:t>Эмоции.Воля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46CBB-3452-417C-A6B9-EBF717CE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036" y="482600"/>
            <a:ext cx="8165592" cy="1035482"/>
          </a:xfrm>
        </p:spPr>
        <p:txBody>
          <a:bodyPr/>
          <a:lstStyle/>
          <a:p>
            <a:r>
              <a:rPr lang="ru-RU" sz="3200" dirty="0"/>
              <a:t>Шкала дифференциальных эмоций  (</a:t>
            </a:r>
            <a:r>
              <a:rPr lang="ru-RU" sz="3200" dirty="0" err="1"/>
              <a:t>К.Изард</a:t>
            </a:r>
            <a:r>
              <a:rPr lang="ru-RU" sz="3200" dirty="0"/>
              <a:t>)</a:t>
            </a:r>
            <a:br>
              <a:rPr lang="ru-RU" sz="3200" dirty="0"/>
            </a:br>
            <a:endParaRPr lang="ru-UA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2ABCE-48BF-FC6A-1AC6-624C66448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72" y="251460"/>
            <a:ext cx="3822192" cy="411480"/>
          </a:xfrm>
        </p:spPr>
        <p:txBody>
          <a:bodyPr/>
          <a:lstStyle/>
          <a:p>
            <a:r>
              <a:rPr lang="ru-RU" dirty="0"/>
              <a:t>Эмоции</a:t>
            </a:r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23ADCD-3FBB-DDD0-69D0-0CD3FE994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1749222"/>
            <a:ext cx="4296918" cy="412211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1800" dirty="0"/>
              <a:t>Данная методика разработана известным американским психологом </a:t>
            </a:r>
            <a:r>
              <a:rPr lang="ru-RU" sz="1800" dirty="0" err="1"/>
              <a:t>К.Изардом</a:t>
            </a:r>
            <a:r>
              <a:rPr lang="ru-RU" sz="1800" dirty="0"/>
              <a:t> в виде приложения к его теоретической концепции, в которой развиваются положения о существовании 10 базовых эмоций, составляющих основу всей эмоциональной жизни человека. К ним относятся эмоции интереса, радости, удивления, горя, гнева, презрения, отвращения, страха, стыда и вины.</a:t>
            </a:r>
            <a:endParaRPr lang="uk-UA" sz="1800" dirty="0"/>
          </a:p>
          <a:p>
            <a:pPr marL="0" indent="0" algn="just">
              <a:buNone/>
            </a:pPr>
            <a:r>
              <a:rPr lang="ru-RU" sz="1800" dirty="0"/>
              <a:t>	Шкала дифференциальных эмоций </a:t>
            </a:r>
            <a:r>
              <a:rPr lang="ru-RU" sz="1800" dirty="0" err="1"/>
              <a:t>К.Изарда</a:t>
            </a:r>
            <a:r>
              <a:rPr lang="ru-RU" sz="1800" dirty="0"/>
              <a:t> используется для диагностики доминирующего эмоционального состояния с помощью шкалы значимости эмоций, самооценки интенсивности и частоты возникновения 10 основных эмоций.</a:t>
            </a:r>
            <a:endParaRPr lang="ru-UA" sz="18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E0AF8-8775-0F5A-117C-2FBE7641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4E346A-406E-0784-ABDB-C023984D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835" y="2678418"/>
            <a:ext cx="2621040" cy="350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9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E0BC9-0D9C-34AB-ADF1-C790203E5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/>
              <a:t>Шкала дифференциальных эмоций</a:t>
            </a:r>
            <a:r>
              <a:rPr lang="en-US" sz="2400"/>
              <a:t>. </a:t>
            </a:r>
            <a:r>
              <a:rPr lang="ru-RU" sz="2400"/>
              <a:t>Интерпретация результатов</a:t>
            </a:r>
            <a:endParaRPr lang="ru-UA" sz="24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656123-6DD3-29B2-1566-910F620B2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" y="2597079"/>
            <a:ext cx="11119104" cy="3446922"/>
          </a:xfrm>
          <a:prstGeom prst="rect">
            <a:avLst/>
          </a:prstGeom>
          <a:noFill/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96F6034-7CCD-AA05-85E1-AFD26A0A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000" dirty="0"/>
              <a:t>Эмоции</a:t>
            </a:r>
            <a:endParaRPr lang="en-US" sz="20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CA21EA-4195-2542-352E-07AB36A5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1901951"/>
            <a:ext cx="7688061" cy="868681"/>
          </a:xfrm>
        </p:spPr>
        <p:txBody>
          <a:bodyPr/>
          <a:lstStyle/>
          <a:p>
            <a:r>
              <a:rPr lang="uk-UA" dirty="0" err="1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Содержание.Часть</a:t>
            </a:r>
            <a:r>
              <a:rPr lang="uk-UA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 2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30169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Опросник волевого самоконтроля, ВСК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Анализ волевых качеств на основе метода "Свободной автобиографии"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6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6BF1D-A098-CE9E-0798-38F07431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ru-RU" sz="2200"/>
              <a:t>Опросник волевого самоконтроля</a:t>
            </a:r>
            <a:endParaRPr lang="ru-UA" sz="220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7375CA-B568-7073-B97E-6F28A3AE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2621852"/>
            <a:ext cx="6172200" cy="1604771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71EA22F-1458-955C-7C1C-34EB3EAC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Методика предназначена для диагностики уровня развития волевой саморегуляции личности. Тест разработан Зверьковым А. и </a:t>
            </a:r>
            <a:r>
              <a:rPr lang="ru-RU" dirty="0" err="1"/>
              <a:t>Эйдманом</a:t>
            </a:r>
            <a:r>
              <a:rPr lang="ru-RU" dirty="0"/>
              <a:t> Е. (1990) Опросник изучает общее развитие волевых ресурсов личности и произвольной регуляции аффектов, эмоций, действий и психоэмоциональных состояний.</a:t>
            </a:r>
          </a:p>
          <a:p>
            <a:pPr algn="just"/>
            <a:r>
              <a:rPr lang="en-US" dirty="0"/>
              <a:t>	</a:t>
            </a:r>
            <a:r>
              <a:rPr lang="ru-RU" dirty="0"/>
              <a:t>Уровень развития волевой саморегуляции определяется в целом и отдельно по таким свойствам характера как настойчивость и  самообладание.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C9A242-1939-9AE5-146C-16AB3928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Воля</a:t>
            </a:r>
            <a:endParaRPr lang="en-US" sz="2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7B54B0-F86D-3E6F-208E-26D11D28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58B22-713A-6C4A-799D-1F1069E6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Метод </a:t>
            </a:r>
            <a:r>
              <a:rPr lang="en-US" sz="2200" dirty="0"/>
              <a:t>“</a:t>
            </a:r>
            <a:r>
              <a:rPr lang="ru-RU" sz="2200" dirty="0"/>
              <a:t>Свободной автобиографии</a:t>
            </a:r>
            <a:r>
              <a:rPr lang="en-US" sz="2200" dirty="0"/>
              <a:t>”</a:t>
            </a:r>
            <a:endParaRPr lang="ru-UA" sz="22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8EEAC0-F73F-96A4-34A1-223005A9F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dirty="0"/>
              <a:t>	</a:t>
            </a:r>
            <a:r>
              <a:rPr lang="ru-RU" b="1" i="1" dirty="0"/>
              <a:t>Биографический метод </a:t>
            </a:r>
            <a:r>
              <a:rPr lang="ru-RU" dirty="0"/>
              <a:t>в психологии — это метод психологического воздействия, базирующийся на изучении и анализе жизненных ситуаций, которые происходили с отдельным человеком или группой лиц.</a:t>
            </a:r>
          </a:p>
          <a:p>
            <a:pPr algn="just">
              <a:lnSpc>
                <a:spcPct val="90000"/>
              </a:lnSpc>
            </a:pPr>
            <a:r>
              <a:rPr lang="ru-RU" b="1" i="1" dirty="0"/>
              <a:t>	Достоинства</a:t>
            </a:r>
            <a:r>
              <a:rPr lang="en-US" b="1" i="1" dirty="0"/>
              <a:t>: </a:t>
            </a:r>
            <a:r>
              <a:rPr lang="ru-RU" dirty="0"/>
              <a:t>динамичность, происходит в непринуждённой манере, множество источников, фактологическая составляющая, не требует предварительной подготовки</a:t>
            </a:r>
            <a:endParaRPr lang="uk-UA" dirty="0"/>
          </a:p>
          <a:p>
            <a:pPr algn="just">
              <a:lnSpc>
                <a:spcPct val="90000"/>
              </a:lnSpc>
            </a:pPr>
            <a:r>
              <a:rPr lang="ru-RU" b="1" i="1" dirty="0"/>
              <a:t>	Недостатки</a:t>
            </a:r>
            <a:r>
              <a:rPr lang="en-US" b="1" i="1" dirty="0"/>
              <a:t>:</a:t>
            </a:r>
            <a:r>
              <a:rPr lang="uk-UA" b="1" i="1" dirty="0"/>
              <a:t> </a:t>
            </a:r>
            <a:r>
              <a:rPr lang="ru-RU" dirty="0"/>
              <a:t>описательность, трудоёмкость, индивидуальность, субъективность, искривление фактов (все лгут, все забывают). </a:t>
            </a:r>
            <a:endParaRPr lang="en-US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B56E7-99EF-51E1-00A1-A88350C5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Воля</a:t>
            </a:r>
            <a:endParaRPr lang="en-US" sz="2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6E882-9354-346F-9BCD-62B03B6E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1BEE0-2799-0BEC-B774-C5A08C5D9E2E}"/>
              </a:ext>
            </a:extLst>
          </p:cNvPr>
          <p:cNvSpPr txBox="1"/>
          <p:nvPr/>
        </p:nvSpPr>
        <p:spPr>
          <a:xfrm>
            <a:off x="4990021" y="1067068"/>
            <a:ext cx="695036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здала</a:t>
            </a:r>
            <a:r>
              <a:rPr lang="ru-RU" sz="1600" dirty="0"/>
              <a:t> ЗНО і </a:t>
            </a:r>
            <a:r>
              <a:rPr lang="ru-RU" sz="1600" dirty="0" err="1"/>
              <a:t>виповнила</a:t>
            </a:r>
            <a:r>
              <a:rPr lang="ru-RU" sz="1600" dirty="0"/>
              <a:t> свою </a:t>
            </a:r>
            <a:r>
              <a:rPr lang="ru-RU" sz="1600" dirty="0" err="1"/>
              <a:t>мрію</a:t>
            </a:r>
            <a:r>
              <a:rPr lang="ru-RU" sz="1600" dirty="0"/>
              <a:t> – вступила в КНУ </a:t>
            </a:r>
            <a:r>
              <a:rPr lang="ru-RU" sz="1600" dirty="0" err="1"/>
              <a:t>імені</a:t>
            </a:r>
            <a:r>
              <a:rPr lang="ru-RU" sz="1600" dirty="0"/>
              <a:t> Тараса Шевченка. </a:t>
            </a:r>
            <a:r>
              <a:rPr lang="ru-RU" sz="1600" dirty="0" err="1"/>
              <a:t>Насправді</a:t>
            </a:r>
            <a:r>
              <a:rPr lang="ru-RU" sz="1600" dirty="0"/>
              <a:t> </a:t>
            </a:r>
            <a:r>
              <a:rPr lang="ru-RU" sz="1600" dirty="0" err="1"/>
              <a:t>мій</a:t>
            </a:r>
            <a:r>
              <a:rPr lang="ru-RU" sz="1600" dirty="0"/>
              <a:t> </a:t>
            </a:r>
            <a:r>
              <a:rPr lang="ru-RU" sz="1600" dirty="0" err="1"/>
              <a:t>тато</a:t>
            </a:r>
            <a:r>
              <a:rPr lang="ru-RU" sz="1600" dirty="0"/>
              <a:t> не </a:t>
            </a:r>
            <a:r>
              <a:rPr lang="ru-RU" sz="1600" dirty="0" err="1"/>
              <a:t>розумів</a:t>
            </a:r>
            <a:r>
              <a:rPr lang="ru-RU" sz="1600" dirty="0"/>
              <a:t> </a:t>
            </a:r>
            <a:r>
              <a:rPr lang="ru-RU" sz="1600" dirty="0" err="1"/>
              <a:t>обрану</a:t>
            </a:r>
            <a:r>
              <a:rPr lang="ru-RU" sz="1600" dirty="0"/>
              <a:t> мною </a:t>
            </a:r>
            <a:r>
              <a:rPr lang="ru-RU" sz="1600" dirty="0" err="1"/>
              <a:t>спеціальність</a:t>
            </a:r>
            <a:r>
              <a:rPr lang="ru-RU" sz="1600" dirty="0"/>
              <a:t> і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того, </a:t>
            </a:r>
            <a:r>
              <a:rPr lang="ru-RU" sz="1600" dirty="0" err="1"/>
              <a:t>щоб</a:t>
            </a:r>
            <a:r>
              <a:rPr lang="ru-RU" sz="1600" dirty="0"/>
              <a:t> я </a:t>
            </a:r>
            <a:r>
              <a:rPr lang="ru-RU" sz="1600" dirty="0" err="1"/>
              <a:t>йшла</a:t>
            </a:r>
            <a:r>
              <a:rPr lang="ru-RU" sz="1600" dirty="0"/>
              <a:t> у науку і </a:t>
            </a:r>
            <a:r>
              <a:rPr lang="ru-RU" sz="1600" dirty="0" err="1"/>
              <a:t>наполягав</a:t>
            </a:r>
            <a:r>
              <a:rPr lang="ru-RU" sz="1600" dirty="0"/>
              <a:t> на </a:t>
            </a:r>
            <a:r>
              <a:rPr lang="ru-RU" sz="1600" dirty="0" err="1"/>
              <a:t>прикладній</a:t>
            </a:r>
            <a:r>
              <a:rPr lang="ru-RU" sz="1600" dirty="0"/>
              <a:t> </a:t>
            </a:r>
            <a:r>
              <a:rPr lang="ru-RU" sz="1600" dirty="0" err="1"/>
              <a:t>сфері</a:t>
            </a:r>
            <a:r>
              <a:rPr lang="ru-RU" sz="1600" dirty="0"/>
              <a:t>. Але одного разу я </a:t>
            </a:r>
            <a:r>
              <a:rPr lang="ru-RU" sz="1600" dirty="0" err="1"/>
              <a:t>сіла</a:t>
            </a:r>
            <a:r>
              <a:rPr lang="ru-RU" sz="1600" dirty="0"/>
              <a:t> </a:t>
            </a:r>
            <a:r>
              <a:rPr lang="ru-RU" sz="1600" dirty="0" err="1"/>
              <a:t>напроти</a:t>
            </a:r>
            <a:r>
              <a:rPr lang="ru-RU" sz="1600" dirty="0"/>
              <a:t> </a:t>
            </a:r>
            <a:r>
              <a:rPr lang="ru-RU" sz="1600" dirty="0" err="1"/>
              <a:t>нього</a:t>
            </a:r>
            <a:r>
              <a:rPr lang="ru-RU" sz="1600" dirty="0"/>
              <a:t> і ми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довго</a:t>
            </a:r>
            <a:r>
              <a:rPr lang="ru-RU" sz="1600" dirty="0"/>
              <a:t> говорили про </a:t>
            </a:r>
            <a:r>
              <a:rPr lang="ru-RU" sz="1600" dirty="0" err="1"/>
              <a:t>плюси</a:t>
            </a:r>
            <a:r>
              <a:rPr lang="ru-RU" sz="1600" dirty="0"/>
              <a:t> і </a:t>
            </a:r>
            <a:r>
              <a:rPr lang="ru-RU" sz="1600" dirty="0" err="1"/>
              <a:t>мінуси</a:t>
            </a:r>
            <a:r>
              <a:rPr lang="ru-RU" sz="1600" dirty="0"/>
              <a:t> </a:t>
            </a:r>
            <a:r>
              <a:rPr lang="ru-RU" sz="1600" dirty="0" err="1"/>
              <a:t>спеціальності</a:t>
            </a:r>
            <a:r>
              <a:rPr lang="ru-RU" sz="1600" dirty="0"/>
              <a:t> </a:t>
            </a:r>
            <a:r>
              <a:rPr lang="ru-RU" sz="1600" dirty="0" err="1"/>
              <a:t>моєї</a:t>
            </a:r>
            <a:r>
              <a:rPr lang="ru-RU" sz="1600" dirty="0"/>
              <a:t> </a:t>
            </a:r>
            <a:r>
              <a:rPr lang="ru-RU" sz="1600" dirty="0" err="1"/>
              <a:t>мрії</a:t>
            </a:r>
            <a:r>
              <a:rPr lang="ru-RU" sz="1600" dirty="0"/>
              <a:t>. Але я </a:t>
            </a:r>
            <a:r>
              <a:rPr lang="ru-RU" sz="1600" dirty="0" err="1"/>
              <a:t>запевнила</a:t>
            </a:r>
            <a:r>
              <a:rPr lang="ru-RU" sz="1600" dirty="0"/>
              <a:t> тата,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давно </a:t>
            </a:r>
            <a:r>
              <a:rPr lang="ru-RU" sz="1600" dirty="0" err="1"/>
              <a:t>зважила</a:t>
            </a:r>
            <a:r>
              <a:rPr lang="ru-RU" sz="1600" dirty="0"/>
              <a:t> для себе всю </a:t>
            </a:r>
            <a:r>
              <a:rPr lang="ru-RU" sz="1600" dirty="0" err="1"/>
              <a:t>інформацію</a:t>
            </a:r>
            <a:r>
              <a:rPr lang="ru-RU" sz="1600" dirty="0"/>
              <a:t> і </a:t>
            </a:r>
            <a:r>
              <a:rPr lang="ru-RU" sz="1600" dirty="0" err="1"/>
              <a:t>розумію</a:t>
            </a:r>
            <a:r>
              <a:rPr lang="ru-RU" sz="1600" dirty="0"/>
              <a:t> на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йду</a:t>
            </a:r>
            <a:r>
              <a:rPr lang="ru-RU" sz="1600" dirty="0"/>
              <a:t>. </a:t>
            </a:r>
            <a:r>
              <a:rPr lang="ru-RU" sz="1600" dirty="0" err="1"/>
              <a:t>Тато</a:t>
            </a:r>
            <a:r>
              <a:rPr lang="ru-RU" sz="1600" dirty="0"/>
              <a:t> </a:t>
            </a:r>
            <a:r>
              <a:rPr lang="ru-RU" sz="1600" dirty="0" err="1"/>
              <a:t>довірився</a:t>
            </a:r>
            <a:r>
              <a:rPr lang="ru-RU" sz="1600" dirty="0"/>
              <a:t> </a:t>
            </a:r>
            <a:r>
              <a:rPr lang="ru-RU" sz="1600" dirty="0" err="1"/>
              <a:t>мені</a:t>
            </a:r>
            <a:r>
              <a:rPr lang="ru-RU" sz="1600" dirty="0"/>
              <a:t> і дозволив </a:t>
            </a:r>
            <a:r>
              <a:rPr lang="ru-RU" sz="1600" dirty="0" err="1"/>
              <a:t>вступати</a:t>
            </a:r>
            <a:r>
              <a:rPr lang="ru-RU" sz="1600" dirty="0"/>
              <a:t> на </a:t>
            </a:r>
            <a:r>
              <a:rPr lang="ru-RU" sz="1600" dirty="0" err="1"/>
              <a:t>спеціальність</a:t>
            </a:r>
            <a:r>
              <a:rPr lang="ru-RU" sz="1600" dirty="0"/>
              <a:t>, яку я хочу. </a:t>
            </a:r>
            <a:r>
              <a:rPr lang="ru-RU" sz="1600" dirty="0" err="1"/>
              <a:t>Згодом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приходив до мене і </a:t>
            </a:r>
            <a:r>
              <a:rPr lang="ru-RU" sz="1600" dirty="0" err="1"/>
              <a:t>розказував</a:t>
            </a:r>
            <a:r>
              <a:rPr lang="ru-RU" sz="1600" dirty="0"/>
              <a:t> </a:t>
            </a:r>
            <a:r>
              <a:rPr lang="ru-RU" sz="1600" dirty="0" err="1"/>
              <a:t>що</a:t>
            </a:r>
            <a:r>
              <a:rPr lang="ru-RU" sz="1600" dirty="0"/>
              <a:t> нового прочитав про </a:t>
            </a:r>
            <a:r>
              <a:rPr lang="ru-RU" sz="1600" dirty="0" err="1"/>
              <a:t>неї</a:t>
            </a:r>
            <a:r>
              <a:rPr lang="ru-RU" sz="1600" dirty="0"/>
              <a:t>. </a:t>
            </a:r>
            <a:r>
              <a:rPr lang="ru-RU" sz="1600" dirty="0" err="1"/>
              <a:t>Ще</a:t>
            </a:r>
            <a:r>
              <a:rPr lang="ru-RU" sz="1600" dirty="0"/>
              <a:t> з 9 </a:t>
            </a:r>
            <a:r>
              <a:rPr lang="ru-RU" sz="1600" dirty="0" err="1"/>
              <a:t>класу</a:t>
            </a:r>
            <a:r>
              <a:rPr lang="ru-RU" sz="1600" dirty="0"/>
              <a:t> я </a:t>
            </a:r>
            <a:r>
              <a:rPr lang="ru-RU" sz="1600" dirty="0" err="1"/>
              <a:t>зрозуміла</a:t>
            </a:r>
            <a:r>
              <a:rPr lang="ru-RU" sz="1600" dirty="0"/>
              <a:t> </a:t>
            </a:r>
            <a:r>
              <a:rPr lang="ru-RU" sz="1600" dirty="0" err="1"/>
              <a:t>куди</a:t>
            </a:r>
            <a:r>
              <a:rPr lang="ru-RU" sz="1600" dirty="0"/>
              <a:t> хочу </a:t>
            </a:r>
            <a:r>
              <a:rPr lang="ru-RU" sz="1600" dirty="0" err="1"/>
              <a:t>рухатися</a:t>
            </a:r>
            <a:r>
              <a:rPr lang="ru-RU" sz="1600" dirty="0"/>
              <a:t> у </a:t>
            </a:r>
            <a:r>
              <a:rPr lang="ru-RU" sz="1600" dirty="0" err="1"/>
              <a:t>своєму</a:t>
            </a:r>
            <a:r>
              <a:rPr lang="ru-RU" sz="1600" dirty="0"/>
              <a:t> </a:t>
            </a:r>
            <a:r>
              <a:rPr lang="ru-RU" sz="1600" dirty="0" err="1"/>
              <a:t>житті</a:t>
            </a:r>
            <a:r>
              <a:rPr lang="ru-RU" sz="1600" dirty="0"/>
              <a:t>. Я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вчилася</a:t>
            </a:r>
            <a:r>
              <a:rPr lang="ru-RU" sz="1600" dirty="0"/>
              <a:t> і </a:t>
            </a:r>
            <a:r>
              <a:rPr lang="ru-RU" sz="1600" dirty="0" err="1"/>
              <a:t>рішуче</a:t>
            </a:r>
            <a:r>
              <a:rPr lang="ru-RU" sz="1600" dirty="0"/>
              <a:t> </a:t>
            </a:r>
            <a:r>
              <a:rPr lang="ru-RU" sz="1600" dirty="0" err="1"/>
              <a:t>рухалася</a:t>
            </a:r>
            <a:r>
              <a:rPr lang="ru-RU" sz="1600" dirty="0"/>
              <a:t> до </a:t>
            </a:r>
            <a:r>
              <a:rPr lang="ru-RU" sz="1600" dirty="0" err="1"/>
              <a:t>своєї</a:t>
            </a:r>
            <a:r>
              <a:rPr lang="ru-RU" sz="1600" dirty="0"/>
              <a:t> мети. Коли </a:t>
            </a:r>
            <a:r>
              <a:rPr lang="ru-RU" sz="1600" dirty="0" err="1"/>
              <a:t>готувалася</a:t>
            </a:r>
            <a:r>
              <a:rPr lang="ru-RU" sz="1600" dirty="0"/>
              <a:t> до ЗНО </a:t>
            </a:r>
            <a:r>
              <a:rPr lang="ru-RU" sz="1600" dirty="0" err="1"/>
              <a:t>кропітливо</a:t>
            </a:r>
            <a:r>
              <a:rPr lang="ru-RU" sz="1600" dirty="0"/>
              <a:t> </a:t>
            </a:r>
            <a:r>
              <a:rPr lang="ru-RU" sz="1600" dirty="0" err="1"/>
              <a:t>встановлювала</a:t>
            </a:r>
            <a:r>
              <a:rPr lang="ru-RU" sz="1600" dirty="0"/>
              <a:t> </a:t>
            </a:r>
            <a:r>
              <a:rPr lang="ru-RU" sz="1600" dirty="0" err="1"/>
              <a:t>собі</a:t>
            </a:r>
            <a:r>
              <a:rPr lang="ru-RU" sz="1600" dirty="0"/>
              <a:t> </a:t>
            </a:r>
            <a:r>
              <a:rPr lang="ru-RU" sz="1600" dirty="0" err="1"/>
              <a:t>додаткові</a:t>
            </a:r>
            <a:r>
              <a:rPr lang="ru-RU" sz="1600" dirty="0"/>
              <a:t> так, </a:t>
            </a:r>
            <a:r>
              <a:rPr lang="ru-RU" sz="1600" dirty="0" err="1"/>
              <a:t>щоб</a:t>
            </a:r>
            <a:r>
              <a:rPr lang="ru-RU" sz="1600" dirty="0"/>
              <a:t> не </a:t>
            </a:r>
            <a:r>
              <a:rPr lang="ru-RU" sz="1600" dirty="0" err="1"/>
              <a:t>втомлюватися</a:t>
            </a:r>
            <a:r>
              <a:rPr lang="ru-RU" sz="1600" dirty="0"/>
              <a:t> і </a:t>
            </a:r>
            <a:r>
              <a:rPr lang="ru-RU" sz="1600" dirty="0" err="1"/>
              <a:t>мати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на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хобі</a:t>
            </a:r>
            <a:r>
              <a:rPr lang="ru-RU" sz="1600" dirty="0"/>
              <a:t>. Коли </a:t>
            </a:r>
            <a:r>
              <a:rPr lang="ru-RU" sz="1600" dirty="0" err="1"/>
              <a:t>почалася</a:t>
            </a:r>
            <a:r>
              <a:rPr lang="ru-RU" sz="1600" dirty="0"/>
              <a:t> </a:t>
            </a:r>
            <a:r>
              <a:rPr lang="ru-RU" sz="1600" dirty="0" err="1"/>
              <a:t>війна</a:t>
            </a:r>
            <a:r>
              <a:rPr lang="ru-RU" sz="1600" dirty="0"/>
              <a:t> я </a:t>
            </a:r>
            <a:r>
              <a:rPr lang="ru-RU" sz="1600" dirty="0" err="1"/>
              <a:t>якийсь</a:t>
            </a:r>
            <a:r>
              <a:rPr lang="ru-RU" sz="1600" dirty="0"/>
              <a:t> час жила </a:t>
            </a:r>
            <a:r>
              <a:rPr lang="ru-RU" sz="1600" dirty="0" err="1"/>
              <a:t>закордоном</a:t>
            </a:r>
            <a:r>
              <a:rPr lang="ru-RU" sz="1600" dirty="0"/>
              <a:t>,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хотіла</a:t>
            </a:r>
            <a:r>
              <a:rPr lang="ru-RU" sz="1600" dirty="0"/>
              <a:t> </a:t>
            </a:r>
            <a:r>
              <a:rPr lang="ru-RU" sz="1600" dirty="0" err="1"/>
              <a:t>зробити</a:t>
            </a:r>
            <a:r>
              <a:rPr lang="ru-RU" sz="1600" dirty="0"/>
              <a:t> </a:t>
            </a:r>
            <a:r>
              <a:rPr lang="ru-RU" sz="1600" dirty="0" err="1"/>
              <a:t>собі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вакцинації</a:t>
            </a:r>
            <a:r>
              <a:rPr lang="ru-RU" sz="1600" dirty="0"/>
              <a:t>, але </a:t>
            </a:r>
            <a:r>
              <a:rPr lang="ru-RU" sz="1600" dirty="0" err="1"/>
              <a:t>була</a:t>
            </a:r>
            <a:r>
              <a:rPr lang="ru-RU" sz="1600" dirty="0"/>
              <a:t> одна особиста проблема – я </a:t>
            </a:r>
            <a:r>
              <a:rPr lang="ru-RU" sz="1600" dirty="0" err="1"/>
              <a:t>ненавиджу</a:t>
            </a:r>
            <a:r>
              <a:rPr lang="ru-RU" sz="1600" dirty="0"/>
              <a:t> уколи. </a:t>
            </a:r>
            <a:r>
              <a:rPr lang="ru-RU" sz="1600" dirty="0" err="1"/>
              <a:t>Пройшов</a:t>
            </a:r>
            <a:r>
              <a:rPr lang="ru-RU" sz="1600" dirty="0"/>
              <a:t> </a:t>
            </a:r>
            <a:r>
              <a:rPr lang="ru-RU" sz="1600" dirty="0" err="1"/>
              <a:t>певний</a:t>
            </a:r>
            <a:r>
              <a:rPr lang="ru-RU" sz="1600" dirty="0"/>
              <a:t> час і я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зробила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не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приємно</a:t>
            </a:r>
            <a:r>
              <a:rPr lang="ru-RU" sz="1600" dirty="0"/>
              <a:t>, </a:t>
            </a:r>
            <a:r>
              <a:rPr lang="ru-RU" sz="1600" dirty="0" err="1"/>
              <a:t>адже</a:t>
            </a:r>
            <a:r>
              <a:rPr lang="ru-RU" sz="1600" dirty="0"/>
              <a:t> </a:t>
            </a:r>
            <a:r>
              <a:rPr lang="ru-RU" sz="1600" dirty="0" err="1"/>
              <a:t>симптоми</a:t>
            </a:r>
            <a:r>
              <a:rPr lang="ru-RU" sz="1600" dirty="0"/>
              <a:t> в мене </a:t>
            </a:r>
            <a:r>
              <a:rPr lang="ru-RU" sz="1600" dirty="0" err="1"/>
              <a:t>проявлялися</a:t>
            </a:r>
            <a:r>
              <a:rPr lang="ru-RU" sz="1600" dirty="0"/>
              <a:t> добре, але я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витримала</a:t>
            </a:r>
            <a:r>
              <a:rPr lang="ru-RU" sz="1600" dirty="0"/>
              <a:t> і зараз </a:t>
            </a:r>
            <a:r>
              <a:rPr lang="ru-RU" sz="1600" dirty="0" err="1"/>
              <a:t>впевнена</a:t>
            </a:r>
            <a:r>
              <a:rPr lang="ru-RU" sz="1600" dirty="0"/>
              <a:t> у </a:t>
            </a:r>
            <a:r>
              <a:rPr lang="ru-RU" sz="1600" dirty="0" err="1"/>
              <a:t>своєму</a:t>
            </a:r>
            <a:r>
              <a:rPr lang="ru-RU" sz="1600" dirty="0"/>
              <a:t> </a:t>
            </a:r>
            <a:r>
              <a:rPr lang="ru-RU" sz="1600" dirty="0" err="1"/>
              <a:t>здоров'ї</a:t>
            </a:r>
            <a:r>
              <a:rPr lang="ru-RU" sz="1600" dirty="0"/>
              <a:t>. В </a:t>
            </a:r>
            <a:r>
              <a:rPr lang="ru-RU" sz="1600" dirty="0" err="1"/>
              <a:t>університеті</a:t>
            </a:r>
            <a:r>
              <a:rPr lang="ru-RU" sz="1600" dirty="0"/>
              <a:t> я </a:t>
            </a:r>
            <a:r>
              <a:rPr lang="ru-RU" sz="1600" dirty="0" err="1"/>
              <a:t>вирішила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буду </a:t>
            </a:r>
            <a:r>
              <a:rPr lang="ru-RU" sz="1600" dirty="0" err="1"/>
              <a:t>спілкуватися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з </a:t>
            </a:r>
            <a:r>
              <a:rPr lang="ru-RU" sz="1600" dirty="0" err="1"/>
              <a:t>тими</a:t>
            </a:r>
            <a:r>
              <a:rPr lang="ru-RU" sz="1600" dirty="0"/>
              <a:t> людьми,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мені</a:t>
            </a:r>
            <a:r>
              <a:rPr lang="ru-RU" sz="1600" dirty="0"/>
              <a:t> </a:t>
            </a:r>
            <a:r>
              <a:rPr lang="ru-RU" sz="1600" dirty="0" err="1"/>
              <a:t>приємні</a:t>
            </a:r>
            <a:r>
              <a:rPr lang="ru-RU" sz="1600" dirty="0"/>
              <a:t>, </a:t>
            </a:r>
            <a:r>
              <a:rPr lang="ru-RU" sz="1600" dirty="0" err="1"/>
              <a:t>дозволити</a:t>
            </a:r>
            <a:r>
              <a:rPr lang="ru-RU" sz="1600" dirty="0"/>
              <a:t> </a:t>
            </a:r>
            <a:r>
              <a:rPr lang="ru-RU" sz="1600" dirty="0" err="1"/>
              <a:t>собі</a:t>
            </a:r>
            <a:r>
              <a:rPr lang="ru-RU" sz="1600" dirty="0"/>
              <a:t> </a:t>
            </a:r>
            <a:r>
              <a:rPr lang="ru-RU" sz="1600" dirty="0" err="1"/>
              <a:t>проявляти</a:t>
            </a:r>
            <a:r>
              <a:rPr lang="ru-RU" sz="1600" dirty="0"/>
              <a:t> </a:t>
            </a:r>
            <a:r>
              <a:rPr lang="ru-RU" sz="1600" dirty="0" err="1"/>
              <a:t>негативні</a:t>
            </a:r>
            <a:r>
              <a:rPr lang="ru-RU" sz="1600" dirty="0"/>
              <a:t> </a:t>
            </a:r>
            <a:r>
              <a:rPr lang="ru-RU" sz="1600" dirty="0" err="1"/>
              <a:t>емоції</a:t>
            </a:r>
            <a:r>
              <a:rPr lang="ru-RU" sz="1600" dirty="0"/>
              <a:t> та </a:t>
            </a:r>
            <a:r>
              <a:rPr lang="ru-RU" sz="1600" dirty="0" err="1"/>
              <a:t>насолоджватися</a:t>
            </a:r>
            <a:r>
              <a:rPr lang="ru-RU" sz="1600" dirty="0"/>
              <a:t> </a:t>
            </a:r>
            <a:r>
              <a:rPr lang="ru-RU" sz="1600" dirty="0" err="1"/>
              <a:t>життям</a:t>
            </a:r>
            <a:r>
              <a:rPr lang="ru-RU" sz="1600" dirty="0"/>
              <a:t>.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навчання</a:t>
            </a:r>
            <a:r>
              <a:rPr lang="ru-RU" sz="1600" dirty="0"/>
              <a:t> я </a:t>
            </a:r>
            <a:r>
              <a:rPr lang="ru-RU" sz="1600" dirty="0" err="1"/>
              <a:t>зустріла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людей і </a:t>
            </a:r>
            <a:r>
              <a:rPr lang="ru-RU" sz="1600" dirty="0" err="1"/>
              <a:t>постаралася</a:t>
            </a:r>
            <a:r>
              <a:rPr lang="ru-RU" sz="1600" dirty="0"/>
              <a:t> </a:t>
            </a:r>
            <a:r>
              <a:rPr lang="ru-RU" sz="1600" dirty="0" err="1"/>
              <a:t>попрацювати</a:t>
            </a:r>
            <a:r>
              <a:rPr lang="ru-RU" sz="1600" dirty="0"/>
              <a:t> на </a:t>
            </a:r>
            <a:r>
              <a:rPr lang="ru-RU" sz="1600" dirty="0" err="1"/>
              <a:t>проєктах</a:t>
            </a:r>
            <a:r>
              <a:rPr lang="ru-RU" sz="1600" dirty="0"/>
              <a:t> з </a:t>
            </a:r>
            <a:r>
              <a:rPr lang="ru-RU" sz="1600" dirty="0" err="1"/>
              <a:t>багатьма</a:t>
            </a:r>
            <a:r>
              <a:rPr lang="ru-RU" sz="1600" dirty="0"/>
              <a:t> людьми. Так я </a:t>
            </a:r>
            <a:r>
              <a:rPr lang="ru-RU" sz="1600" dirty="0" err="1"/>
              <a:t>зрозуміла</a:t>
            </a:r>
            <a:r>
              <a:rPr lang="ru-RU" sz="1600" dirty="0"/>
              <a:t> з ким </a:t>
            </a:r>
            <a:r>
              <a:rPr lang="ru-RU" sz="1600" dirty="0" err="1"/>
              <a:t>мені</a:t>
            </a:r>
            <a:r>
              <a:rPr lang="ru-RU" sz="1600" dirty="0"/>
              <a:t> комфортно і почала </a:t>
            </a:r>
            <a:r>
              <a:rPr lang="ru-RU" sz="1600" dirty="0" err="1"/>
              <a:t>заводити</a:t>
            </a:r>
            <a:r>
              <a:rPr lang="ru-RU" sz="1600" dirty="0"/>
              <a:t> </a:t>
            </a:r>
            <a:r>
              <a:rPr lang="ru-RU" sz="1600" dirty="0" err="1"/>
              <a:t>невеликі</a:t>
            </a:r>
            <a:r>
              <a:rPr lang="ru-RU" sz="1600" dirty="0"/>
              <a:t> </a:t>
            </a:r>
            <a:r>
              <a:rPr lang="ru-RU" sz="1600" dirty="0" err="1"/>
              <a:t>діалоги</a:t>
            </a:r>
            <a:r>
              <a:rPr lang="ru-RU" sz="1600" dirty="0"/>
              <a:t> на </a:t>
            </a:r>
            <a:r>
              <a:rPr lang="ru-RU" sz="1600" dirty="0" err="1"/>
              <a:t>побутові</a:t>
            </a:r>
            <a:r>
              <a:rPr lang="ru-RU" sz="1600" dirty="0"/>
              <a:t> теми. Зараз я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будую</a:t>
            </a:r>
            <a:r>
              <a:rPr lang="ru-RU" sz="1600" dirty="0"/>
              <a:t> </a:t>
            </a:r>
            <a:r>
              <a:rPr lang="ru-RU" sz="1600" dirty="0" err="1"/>
              <a:t>плани</a:t>
            </a:r>
            <a:r>
              <a:rPr lang="ru-RU" sz="1600" dirty="0"/>
              <a:t> на </a:t>
            </a:r>
            <a:r>
              <a:rPr lang="ru-RU" sz="1600" dirty="0" err="1"/>
              <a:t>майбутні</a:t>
            </a:r>
            <a:r>
              <a:rPr lang="ru-RU" sz="1600" dirty="0"/>
              <a:t> </a:t>
            </a:r>
            <a:r>
              <a:rPr lang="ru-RU" sz="1600" dirty="0" err="1"/>
              <a:t>зустрічі</a:t>
            </a:r>
            <a:r>
              <a:rPr lang="ru-RU" sz="1600" dirty="0"/>
              <a:t> з </a:t>
            </a:r>
            <a:r>
              <a:rPr lang="ru-RU" sz="1600" dirty="0" err="1"/>
              <a:t>одногрупницями</a:t>
            </a:r>
            <a:r>
              <a:rPr lang="ru-RU" sz="1600" dirty="0"/>
              <a:t>. </a:t>
            </a:r>
            <a:r>
              <a:rPr lang="ru-RU" sz="1600" dirty="0" err="1"/>
              <a:t>Сподіваюся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ця</a:t>
            </a:r>
            <a:r>
              <a:rPr lang="ru-RU" sz="1600" dirty="0"/>
              <a:t> </a:t>
            </a:r>
            <a:r>
              <a:rPr lang="ru-RU" sz="1600" dirty="0" err="1"/>
              <a:t>автобіографія</a:t>
            </a:r>
            <a:r>
              <a:rPr lang="ru-RU" sz="1600" dirty="0"/>
              <a:t> </a:t>
            </a:r>
            <a:r>
              <a:rPr lang="ru-RU" sz="1600" dirty="0" err="1"/>
              <a:t>допоможе</a:t>
            </a:r>
            <a:r>
              <a:rPr lang="ru-RU" sz="1600" dirty="0"/>
              <a:t> </a:t>
            </a:r>
            <a:r>
              <a:rPr lang="ru-RU" sz="1600" dirty="0" err="1"/>
              <a:t>Валі</a:t>
            </a:r>
            <a:r>
              <a:rPr lang="ru-RU" sz="1600" dirty="0"/>
              <a:t>).</a:t>
            </a:r>
            <a:endParaRPr lang="ru-UA" sz="1600" dirty="0"/>
          </a:p>
        </p:txBody>
      </p:sp>
    </p:spTree>
    <p:extLst>
      <p:ext uri="{BB962C8B-B14F-4D97-AF65-F5344CB8AC3E}">
        <p14:creationId xmlns:p14="http://schemas.microsoft.com/office/powerpoint/2010/main" val="121595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58110-8B1A-7DC0-3E6E-BE9F300C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Метод “Свободной автобиографии”</a:t>
            </a:r>
            <a:endParaRPr lang="ru-UA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161384-5591-4F6E-9BED-E038246CF1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" r="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E263C4C-F748-4DEC-4BFC-26D066A7B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uk-UA" sz="1800" i="1" dirty="0" err="1"/>
              <a:t>Обработка</a:t>
            </a:r>
            <a:r>
              <a:rPr lang="uk-UA" sz="1800" i="1" dirty="0"/>
              <a:t> и </a:t>
            </a:r>
            <a:r>
              <a:rPr lang="uk-UA" sz="1800" i="1" dirty="0" err="1"/>
              <a:t>анализ</a:t>
            </a:r>
            <a:r>
              <a:rPr lang="uk-UA" sz="1800" i="1" dirty="0"/>
              <a:t> </a:t>
            </a:r>
            <a:r>
              <a:rPr lang="uk-UA" sz="1800" i="1" dirty="0" err="1"/>
              <a:t>результатов</a:t>
            </a:r>
            <a:endParaRPr lang="uk-UA" sz="1800" i="1" dirty="0"/>
          </a:p>
          <a:p>
            <a:pPr algn="ctr"/>
            <a:endParaRPr lang="uk-UA" sz="18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Дисциплинированность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Самостоятельность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Настойчивость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Выдержка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Организованность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Решительность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Инициативность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6BD8D-77B3-F2FF-04FB-4D306D8E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/>
              <a:t>Воля</a:t>
            </a:r>
            <a:endParaRPr lang="en-US" sz="2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FD902C-CE54-5EFC-E84D-D361BF2B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0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400" err="1"/>
              <a:t>Спасибо</a:t>
            </a:r>
            <a:r>
              <a:rPr lang="uk-UA" sz="3400"/>
              <a:t> за </a:t>
            </a:r>
            <a:r>
              <a:rPr lang="uk-UA" sz="3400" err="1"/>
              <a:t>внимание</a:t>
            </a:r>
            <a:r>
              <a:rPr lang="uk-UA" sz="3400"/>
              <a:t>!</a:t>
            </a:r>
            <a:endParaRPr lang="en-US" sz="340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3EEAB-36CF-B2FF-EDBD-203A1C98F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941" y="3222752"/>
            <a:ext cx="4045734" cy="2700528"/>
          </a:xfrm>
          <a:prstGeom prst="rect">
            <a:avLst/>
          </a:prstGeom>
          <a:noFill/>
        </p:spPr>
      </p:pic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1BDD291D-8223-0A21-55BB-8F76CDAB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3" name="Slide Number Placeholder 4" hidden="1">
            <a:extLst>
              <a:ext uri="{FF2B5EF4-FFF2-40B4-BE49-F238E27FC236}">
                <a16:creationId xmlns:a16="http://schemas.microsoft.com/office/drawing/2014/main" id="{16558663-8A26-FCBB-449D-5BF300E1CF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58" y="1901951"/>
            <a:ext cx="7590407" cy="868681"/>
          </a:xfrm>
        </p:spPr>
        <p:txBody>
          <a:bodyPr/>
          <a:lstStyle/>
          <a:p>
            <a:r>
              <a:rPr lang="uk-UA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Содержание.часть1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30169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/>
              <a:t>Тест </a:t>
            </a:r>
            <a:r>
              <a:rPr lang="uk-UA" dirty="0" err="1"/>
              <a:t>креативности</a:t>
            </a:r>
            <a:r>
              <a:rPr lang="uk-UA" dirty="0"/>
              <a:t> </a:t>
            </a:r>
            <a:r>
              <a:rPr lang="uk-UA" dirty="0" err="1"/>
              <a:t>Вильямса</a:t>
            </a:r>
            <a:r>
              <a:rPr lang="en-US" dirty="0"/>
              <a:t>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 err="1"/>
              <a:t>Эмоциональный</a:t>
            </a:r>
            <a:r>
              <a:rPr lang="uk-UA" dirty="0"/>
              <a:t> </a:t>
            </a:r>
            <a:r>
              <a:rPr lang="uk-UA" dirty="0" err="1"/>
              <a:t>дневник</a:t>
            </a:r>
            <a:endParaRPr lang="uk-UA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OPANA</a:t>
            </a:r>
            <a:endParaRPr lang="uk-UA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Шкала тревоги </a:t>
            </a:r>
            <a:r>
              <a:rPr lang="ru-RU" dirty="0" err="1"/>
              <a:t>Спилбергера</a:t>
            </a:r>
            <a:r>
              <a:rPr lang="ru-RU" dirty="0"/>
              <a:t> (</a:t>
            </a:r>
            <a:r>
              <a:rPr lang="en-US" dirty="0"/>
              <a:t>STAI)</a:t>
            </a:r>
            <a:endParaRPr lang="uk-UA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Шкала дифференциальных эмоций  (</a:t>
            </a:r>
            <a:r>
              <a:rPr lang="ru-RU" dirty="0" err="1"/>
              <a:t>К.Изард</a:t>
            </a:r>
            <a:r>
              <a:rPr lang="ru-RU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uk-UA" sz="2000" dirty="0" err="1"/>
              <a:t>Воображение</a:t>
            </a:r>
            <a:endParaRPr lang="en-US" sz="20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9E7D04BE-4C9D-3699-4815-7D58278C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457200"/>
            <a:ext cx="8165592" cy="1554480"/>
          </a:xfrm>
        </p:spPr>
        <p:txBody>
          <a:bodyPr/>
          <a:lstStyle/>
          <a:p>
            <a:r>
              <a:rPr lang="uk-UA" dirty="0"/>
              <a:t>Тест </a:t>
            </a:r>
            <a:r>
              <a:rPr lang="uk-UA" dirty="0" err="1"/>
              <a:t>креативности</a:t>
            </a:r>
            <a:r>
              <a:rPr lang="uk-UA" dirty="0"/>
              <a:t> </a:t>
            </a:r>
            <a:r>
              <a:rPr lang="uk-UA" dirty="0" err="1"/>
              <a:t>Вильямса</a:t>
            </a:r>
            <a:r>
              <a:rPr lang="uk-UA" dirty="0"/>
              <a:t> (</a:t>
            </a:r>
            <a:r>
              <a:rPr lang="en-US" dirty="0"/>
              <a:t>CAP</a:t>
            </a:r>
            <a:r>
              <a:rPr lang="uk-UA" dirty="0"/>
              <a:t>)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216811-6557-1735-5420-5214D8FEE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12" r="27267" b="2"/>
          <a:stretch/>
        </p:blipFill>
        <p:spPr>
          <a:xfrm>
            <a:off x="3685032" y="2255520"/>
            <a:ext cx="3741928" cy="430638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011680"/>
            <a:ext cx="3866758" cy="45502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ru-RU" sz="1800" dirty="0"/>
              <a:t>Набор креативных тестов Вильямса (</a:t>
            </a:r>
            <a:r>
              <a:rPr lang="ru-RU" sz="1800" dirty="0" err="1"/>
              <a:t>Creativity</a:t>
            </a:r>
            <a:r>
              <a:rPr lang="en-US" sz="1800" dirty="0"/>
              <a:t> </a:t>
            </a:r>
            <a:r>
              <a:rPr lang="ru-RU" sz="1800" dirty="0"/>
              <a:t>Assessment Packet, CAP) – батарея из трех тестовых методик, предназначенная для оценки креативности детей и подростков от 5 до 17 лет. Методика оценивает как когнитивные, так и личностно-индивидуальные креативные характеристики.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>
                <a:highlight>
                  <a:srgbClr val="FFFF00"/>
                </a:highlight>
              </a:rPr>
              <a:t>1. Тест дивергентного мышления </a:t>
            </a:r>
            <a:r>
              <a:rPr lang="ru-RU" sz="1800" dirty="0"/>
              <a:t>(Test </a:t>
            </a:r>
            <a:r>
              <a:rPr lang="ru-RU" sz="1800" dirty="0" err="1"/>
              <a:t>of</a:t>
            </a:r>
            <a:r>
              <a:rPr lang="ru-RU" sz="1800" dirty="0"/>
              <a:t> </a:t>
            </a:r>
            <a:r>
              <a:rPr lang="ru-RU" sz="1800" dirty="0" err="1"/>
              <a:t>Divergent</a:t>
            </a:r>
            <a:r>
              <a:rPr lang="ru-RU" sz="1800" dirty="0"/>
              <a:t> </a:t>
            </a:r>
            <a:r>
              <a:rPr lang="ru-RU" sz="1800" dirty="0" err="1"/>
              <a:t>Thinking</a:t>
            </a:r>
            <a:r>
              <a:rPr lang="ru-RU" sz="1800" dirty="0"/>
              <a:t>) направлен на измерение когнитивной составляющей, связанной с креативностью. Состоит в завершении ребенком предложенных рисунков. Автоматизированная оценка невозможна.</a:t>
            </a:r>
          </a:p>
          <a:p>
            <a:pPr marL="0" indent="0" algn="just">
              <a:buNone/>
            </a:pPr>
            <a:r>
              <a:rPr lang="ru-RU" sz="1800" dirty="0">
                <a:highlight>
                  <a:srgbClr val="FFFF00"/>
                </a:highlight>
              </a:rPr>
              <a:t>2. Опросник личностных творческих характеристик </a:t>
            </a:r>
            <a:r>
              <a:rPr lang="ru-RU" sz="1800" dirty="0"/>
              <a:t>(Test </a:t>
            </a:r>
            <a:r>
              <a:rPr lang="ru-RU" sz="1800" dirty="0" err="1"/>
              <a:t>of</a:t>
            </a:r>
            <a:r>
              <a:rPr lang="ru-RU" sz="1800" dirty="0"/>
              <a:t> </a:t>
            </a:r>
            <a:r>
              <a:rPr lang="ru-RU" sz="1800" dirty="0" err="1"/>
              <a:t>Divergent</a:t>
            </a:r>
            <a:r>
              <a:rPr lang="ru-RU" sz="1800" dirty="0"/>
              <a:t> </a:t>
            </a:r>
            <a:r>
              <a:rPr lang="ru-RU" sz="1800" dirty="0" err="1"/>
              <a:t>Feeling</a:t>
            </a:r>
            <a:r>
              <a:rPr lang="ru-RU" sz="1800" dirty="0"/>
              <a:t>) направлен на самооценку тех качеств личности, которые тесно связаны с креативностью. Дети заполняют его самостоятельно (с 10-11 лет).</a:t>
            </a:r>
          </a:p>
          <a:p>
            <a:pPr marL="0" indent="0" algn="just">
              <a:buNone/>
            </a:pPr>
            <a:r>
              <a:rPr lang="ru-RU" sz="1800" dirty="0">
                <a:highlight>
                  <a:srgbClr val="FFFF00"/>
                </a:highlight>
              </a:rPr>
              <a:t>3. Оценочная шкала Вильямса </a:t>
            </a:r>
            <a:r>
              <a:rPr lang="ru-RU" sz="1800" dirty="0"/>
              <a:t>(The Williams </a:t>
            </a:r>
            <a:r>
              <a:rPr lang="ru-RU" sz="1800" dirty="0" err="1"/>
              <a:t>Scale</a:t>
            </a:r>
            <a:r>
              <a:rPr lang="ru-RU" sz="1800" dirty="0"/>
              <a:t>) заполняется учителем или родителями. Оцениваются те же креативные факторы, что и в первой и второй частях методики, что позволяет проводить сравнительный анализ результатов.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r>
              <a:rPr lang="en-US" b="1" dirty="0"/>
              <a:t>CAP</a:t>
            </a:r>
            <a:r>
              <a:rPr lang="uk-UA" b="1" dirty="0"/>
              <a:t>. </a:t>
            </a:r>
            <a:r>
              <a:rPr lang="uk-UA" b="1" dirty="0" err="1"/>
              <a:t>Примеры</a:t>
            </a:r>
            <a:r>
              <a:rPr lang="uk-UA" b="1" dirty="0"/>
              <a:t> заданий</a:t>
            </a:r>
            <a:endParaRPr lang="en-US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094A68-0627-0CCD-CBB6-2942529B0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376" y="2103120"/>
            <a:ext cx="6013343" cy="4434840"/>
          </a:xfrm>
          <a:prstGeom prst="rect">
            <a:avLst/>
          </a:prstGeom>
          <a:noFill/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999F426-497C-CD62-BB57-F0550FB2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uk-UA" sz="2000" dirty="0" err="1"/>
              <a:t>Воображение</a:t>
            </a:r>
            <a:endParaRPr lang="en-US" sz="2000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6BC5F34-6ACF-D5E9-2CD9-24A178B4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uk-UA" b="1" err="1"/>
              <a:t>Что</a:t>
            </a:r>
            <a:r>
              <a:rPr lang="uk-UA" b="1"/>
              <a:t> </a:t>
            </a:r>
            <a:r>
              <a:rPr lang="uk-UA" b="1" err="1"/>
              <a:t>измеряет</a:t>
            </a:r>
            <a:r>
              <a:rPr lang="uk-UA" b="1"/>
              <a:t> </a:t>
            </a:r>
            <a:r>
              <a:rPr lang="en-US" b="1"/>
              <a:t>CAP?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6736CB-E851-A659-2E82-C702A1618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1572577"/>
            <a:ext cx="6172200" cy="3703320"/>
          </a:xfrm>
          <a:prstGeom prst="rect">
            <a:avLst/>
          </a:prstGeom>
          <a:noFill/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1D1A240-6B81-A529-7037-7856BA288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Беглость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Гибкость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Оригинальность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Разработанность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Любознательность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Воображение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Сложность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Склонность к риску</a:t>
            </a:r>
            <a:endParaRPr lang="ru-UA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DBB02-9464-CEB2-1790-240E7118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uk-UA" sz="2000" dirty="0" err="1"/>
              <a:t>Воображение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dirty="0">
                <a:latin typeface="Arial Black" panose="020B0604020202020204" pitchFamily="34" charset="0"/>
                <a:cs typeface="Arial Black" panose="020B0604020202020204" pitchFamily="34" charset="0"/>
              </a:rPr>
              <a:t>Эмоциональный дневник</a:t>
            </a:r>
            <a:endParaRPr lang="ru-RU" altLang="zh-CN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122237-B06F-5E42-B051-D7859FC2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z="2000" dirty="0" err="1"/>
              <a:t>Эмоции</a:t>
            </a:r>
            <a:endParaRPr 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CB0A505-599E-BAB5-EAD0-E6ACE7B373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0291844"/>
              </p:ext>
            </p:extLst>
          </p:nvPr>
        </p:nvGraphicFramePr>
        <p:xfrm>
          <a:off x="2117789" y="2440305"/>
          <a:ext cx="8277962" cy="3386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6724">
                  <a:extLst>
                    <a:ext uri="{9D8B030D-6E8A-4147-A177-3AD203B41FA5}">
                      <a16:colId xmlns:a16="http://schemas.microsoft.com/office/drawing/2014/main" val="371953192"/>
                    </a:ext>
                  </a:extLst>
                </a:gridCol>
                <a:gridCol w="1867246">
                  <a:extLst>
                    <a:ext uri="{9D8B030D-6E8A-4147-A177-3AD203B41FA5}">
                      <a16:colId xmlns:a16="http://schemas.microsoft.com/office/drawing/2014/main" val="3630767725"/>
                    </a:ext>
                  </a:extLst>
                </a:gridCol>
                <a:gridCol w="794638">
                  <a:extLst>
                    <a:ext uri="{9D8B030D-6E8A-4147-A177-3AD203B41FA5}">
                      <a16:colId xmlns:a16="http://schemas.microsoft.com/office/drawing/2014/main" val="1523585436"/>
                    </a:ext>
                  </a:extLst>
                </a:gridCol>
                <a:gridCol w="1801796">
                  <a:extLst>
                    <a:ext uri="{9D8B030D-6E8A-4147-A177-3AD203B41FA5}">
                      <a16:colId xmlns:a16="http://schemas.microsoft.com/office/drawing/2014/main" val="431940113"/>
                    </a:ext>
                  </a:extLst>
                </a:gridCol>
                <a:gridCol w="1306521">
                  <a:extLst>
                    <a:ext uri="{9D8B030D-6E8A-4147-A177-3AD203B41FA5}">
                      <a16:colId xmlns:a16="http://schemas.microsoft.com/office/drawing/2014/main" val="1956386324"/>
                    </a:ext>
                  </a:extLst>
                </a:gridCol>
                <a:gridCol w="1451037">
                  <a:extLst>
                    <a:ext uri="{9D8B030D-6E8A-4147-A177-3AD203B41FA5}">
                      <a16:colId xmlns:a16="http://schemas.microsoft.com/office/drawing/2014/main" val="339695654"/>
                    </a:ext>
                  </a:extLst>
                </a:gridCol>
              </a:tblGrid>
              <a:tr h="26613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Дата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Эмоциональные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переживания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Знак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Вид </a:t>
                      </a:r>
                      <a:r>
                        <a:rPr lang="uk-UA" sz="1400" dirty="0" err="1">
                          <a:effectLst/>
                        </a:rPr>
                        <a:t>деятельности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</a:rPr>
                        <a:t>Інтенсивность</a:t>
                      </a:r>
                      <a:endParaRPr lang="ru-UA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 1 2 3 4 5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04642"/>
                  </a:ext>
                </a:extLst>
              </a:tr>
              <a:tr h="7255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583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/>
              <a:t>Электронный эмоциональный дневник</a:t>
            </a:r>
            <a:endParaRPr lang="en-US" sz="3100"/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1D889CB1-CFB5-F7F3-5985-F16FB705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000" dirty="0"/>
              <a:t>Эмоции</a:t>
            </a:r>
            <a:endParaRPr lang="en-US" sz="20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3AF29E-4E06-A223-B34D-F10193FF9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997" y="2407693"/>
            <a:ext cx="1201064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905" y="4989515"/>
            <a:ext cx="2598737" cy="110966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Шаг 1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F07108-0FAF-DD48-022A-B54EC62DC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42" y="2392619"/>
            <a:ext cx="1201064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A4271C79-876E-C7A0-E725-2C5DE1ECE5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16747" y="4990111"/>
            <a:ext cx="2598737" cy="1109662"/>
          </a:xfrm>
        </p:spPr>
        <p:txBody>
          <a:bodyPr/>
          <a:lstStyle/>
          <a:p>
            <a:r>
              <a:rPr lang="ru-RU" dirty="0"/>
              <a:t>Шаг 2</a:t>
            </a:r>
          </a:p>
          <a:p>
            <a:endParaRPr lang="en-US" dirty="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6F66147E-1531-B041-57B0-F322939B8C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4589" y="4990707"/>
            <a:ext cx="2598737" cy="1109662"/>
          </a:xfrm>
        </p:spPr>
        <p:txBody>
          <a:bodyPr/>
          <a:lstStyle/>
          <a:p>
            <a:r>
              <a:rPr lang="ru-RU" dirty="0"/>
              <a:t>Шаг 3</a:t>
            </a:r>
          </a:p>
          <a:p>
            <a:endParaRPr lang="en-US" dirty="0"/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5AB22603-1227-9399-E282-B05A228562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2431" y="4990707"/>
            <a:ext cx="2598737" cy="1109662"/>
          </a:xfrm>
        </p:spPr>
        <p:txBody>
          <a:bodyPr/>
          <a:lstStyle/>
          <a:p>
            <a:r>
              <a:rPr lang="ru-RU" dirty="0"/>
              <a:t>Шаг 4</a:t>
            </a:r>
          </a:p>
          <a:p>
            <a:endParaRPr lang="en-US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CD47A5-3EF2-1199-AA9F-6C3AF6B46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859" y="2392619"/>
            <a:ext cx="1183632" cy="259689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FBD9B0E-1FF5-BB3D-B1A9-6BEF7FCD2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701" y="2384468"/>
            <a:ext cx="1202799" cy="26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Эмоции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anchor="t">
            <a:normAutofit/>
          </a:bodyPr>
          <a:lstStyle/>
          <a:p>
            <a:r>
              <a:rPr lang="en-US" dirty="0"/>
              <a:t>OPANA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	</a:t>
            </a:r>
            <a:r>
              <a:rPr lang="ru-RU" sz="1600" dirty="0"/>
              <a:t>Методика измерения положительного и отрицательного аффектов была предложена Дэвидом Уотсоном, Ли Энн Кларк и </a:t>
            </a:r>
            <a:r>
              <a:rPr lang="ru-RU" sz="1600" dirty="0" err="1"/>
              <a:t>Ауке</a:t>
            </a:r>
            <a:r>
              <a:rPr lang="ru-RU" sz="1600" dirty="0"/>
              <a:t> </a:t>
            </a:r>
            <a:r>
              <a:rPr lang="ru-RU" sz="1600" dirty="0" err="1"/>
              <a:t>Теллегена</a:t>
            </a:r>
            <a:r>
              <a:rPr lang="ru-RU" sz="1600" dirty="0"/>
              <a:t> (</a:t>
            </a:r>
            <a:r>
              <a:rPr lang="en-US" sz="1600" dirty="0"/>
              <a:t>Positive and Negative Affect Schedule, Watson, Clark &amp; </a:t>
            </a:r>
            <a:r>
              <a:rPr lang="en-US" sz="1600" dirty="0" err="1"/>
              <a:t>Tellegen</a:t>
            </a:r>
            <a:r>
              <a:rPr lang="en-US" sz="1600" dirty="0"/>
              <a:t>, 1988), </a:t>
            </a:r>
            <a:r>
              <a:rPr lang="ru-RU" sz="1600" dirty="0"/>
              <a:t>адаптация </a:t>
            </a:r>
            <a:r>
              <a:rPr lang="ru-RU" sz="1600" dirty="0" err="1"/>
              <a:t>Климанская</a:t>
            </a:r>
            <a:r>
              <a:rPr lang="ru-RU" sz="1600" dirty="0"/>
              <a:t> М.Б., Галецкая И.И.</a:t>
            </a:r>
          </a:p>
          <a:p>
            <a:pPr algn="just"/>
            <a:r>
              <a:rPr lang="ru-RU" sz="1600" dirty="0"/>
              <a:t>	Применение Опросника позитивного и отрицательного аффекта (ОПАНА) открывает новые возможности для исследования аффективной сферы, психологического благополучия.</a:t>
            </a:r>
            <a:endParaRPr lang="en-US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3849D6-9062-0FF6-1C8C-65A5508A7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460" y="2255520"/>
            <a:ext cx="3025232" cy="4306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457200"/>
            <a:ext cx="8165592" cy="1554480"/>
          </a:xfrm>
        </p:spPr>
        <p:txBody>
          <a:bodyPr/>
          <a:lstStyle/>
          <a:p>
            <a:r>
              <a:rPr lang="ru-RU" dirty="0"/>
              <a:t>Шкала тревоги </a:t>
            </a:r>
            <a:r>
              <a:rPr lang="ru-RU" dirty="0" err="1"/>
              <a:t>Спилбергера</a:t>
            </a:r>
            <a:r>
              <a:rPr lang="ru-RU" dirty="0"/>
              <a:t> (</a:t>
            </a:r>
            <a:r>
              <a:rPr lang="en-US" dirty="0"/>
              <a:t>STAI)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80" y="388620"/>
            <a:ext cx="3822192" cy="411480"/>
          </a:xfrm>
        </p:spPr>
        <p:txBody>
          <a:bodyPr/>
          <a:lstStyle/>
          <a:p>
            <a:r>
              <a:rPr lang="ru-RU" sz="2000" dirty="0"/>
              <a:t>Эмоции</a:t>
            </a:r>
            <a:endParaRPr lang="en-US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BF98B1-83A5-665C-0969-A671B0229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080260"/>
            <a:ext cx="3741928" cy="44816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/>
              <a:t>Шкала тревоги </a:t>
            </a:r>
            <a:r>
              <a:rPr lang="ru-RU" sz="1600" dirty="0" err="1"/>
              <a:t>Спилбергера</a:t>
            </a:r>
            <a:r>
              <a:rPr lang="ru-RU" sz="1600" dirty="0"/>
              <a:t> (State-</a:t>
            </a:r>
            <a:r>
              <a:rPr lang="ru-RU" sz="1600" dirty="0" err="1"/>
              <a:t>Trait</a:t>
            </a:r>
            <a:r>
              <a:rPr lang="ru-RU" sz="1600" dirty="0"/>
              <a:t> </a:t>
            </a:r>
            <a:r>
              <a:rPr lang="ru-RU" sz="1600" dirty="0" err="1"/>
              <a:t>Anxiety</a:t>
            </a:r>
            <a:r>
              <a:rPr lang="ru-RU" sz="1600" dirty="0"/>
              <a:t> </a:t>
            </a:r>
            <a:r>
              <a:rPr lang="ru-RU" sz="1600" dirty="0" err="1"/>
              <a:t>Inventory</a:t>
            </a:r>
            <a:r>
              <a:rPr lang="ru-RU" sz="1600" dirty="0"/>
              <a:t>, STAI) является информативным способом самооценки уровня тревожности в данный момент (реактивная тревожность, как состояние) и личностной тревожности (как устойчивая характеристика человека). Методика была разработана в 1970 году.</a:t>
            </a:r>
          </a:p>
          <a:p>
            <a:pPr marL="0" indent="0" algn="just">
              <a:buNone/>
            </a:pPr>
            <a:r>
              <a:rPr lang="ru-RU" sz="1600" dirty="0"/>
              <a:t>Шкала </a:t>
            </a:r>
            <a:r>
              <a:rPr lang="ru-RU" sz="1600" dirty="0" err="1"/>
              <a:t>Спилбергера</a:t>
            </a:r>
            <a:r>
              <a:rPr lang="ru-RU" sz="1600" dirty="0"/>
              <a:t> в силу своей относительной простоты и эффективности широко применяется в клинической практике с разными целями – для определения выраженности тревожных переживаний, оценки состояния пациента в динамике.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525108-84AA-4EA7-95FB-F98EF908D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326" y="2752817"/>
            <a:ext cx="3248487" cy="32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{8A472ABB-1C6B-4516-93B9-F4555C5164A7}tf78438558_win32</Template>
  <TotalTime>7820</TotalTime>
  <Words>966</Words>
  <Application>Microsoft Office PowerPoint</Application>
  <PresentationFormat>Широкоэкранный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Sabon Next LT</vt:lpstr>
      <vt:lpstr>Тема Office</vt:lpstr>
      <vt:lpstr>Практикум Воображение. Эмоции.Воля </vt:lpstr>
      <vt:lpstr>Содержание.часть1</vt:lpstr>
      <vt:lpstr>Тест креативности Вильямса (CAP)</vt:lpstr>
      <vt:lpstr>CAP. Примеры заданий</vt:lpstr>
      <vt:lpstr>Что измеряет CAP?</vt:lpstr>
      <vt:lpstr>Эмоциональный дневник</vt:lpstr>
      <vt:lpstr>Электронный эмоциональный дневник</vt:lpstr>
      <vt:lpstr>OPANA </vt:lpstr>
      <vt:lpstr>Шкала тревоги Спилбергера (STAI) </vt:lpstr>
      <vt:lpstr>Шкала дифференциальных эмоций  (К.Изард) </vt:lpstr>
      <vt:lpstr>Шкала дифференциальных эмоций. Интерпретация результатов</vt:lpstr>
      <vt:lpstr>Содержание.Часть 2</vt:lpstr>
      <vt:lpstr>Опросник волевого самоконтроля</vt:lpstr>
      <vt:lpstr>Метод “Свободной автобиографии”</vt:lpstr>
      <vt:lpstr>Метод “Свободной автобиографии”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Практикум Уява.Емоції.Воля</dc:title>
  <dc:subject/>
  <dc:creator>Oleksandra Loshenko</dc:creator>
  <cp:lastModifiedBy>Oleksandra Loshenko</cp:lastModifiedBy>
  <cp:revision>21</cp:revision>
  <dcterms:created xsi:type="dcterms:W3CDTF">2023-03-05T13:39:55Z</dcterms:created>
  <dcterms:modified xsi:type="dcterms:W3CDTF">2023-03-25T06:35:38Z</dcterms:modified>
</cp:coreProperties>
</file>